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22"/>
  </p:notesMasterIdLst>
  <p:sldIdLst>
    <p:sldId id="256" r:id="rId2"/>
    <p:sldId id="257" r:id="rId3"/>
    <p:sldId id="269" r:id="rId4"/>
    <p:sldId id="259" r:id="rId5"/>
    <p:sldId id="274" r:id="rId6"/>
    <p:sldId id="267" r:id="rId7"/>
    <p:sldId id="260" r:id="rId8"/>
    <p:sldId id="261" r:id="rId9"/>
    <p:sldId id="265" r:id="rId10"/>
    <p:sldId id="268" r:id="rId11"/>
    <p:sldId id="275" r:id="rId12"/>
    <p:sldId id="276" r:id="rId13"/>
    <p:sldId id="262" r:id="rId14"/>
    <p:sldId id="258" r:id="rId15"/>
    <p:sldId id="270" r:id="rId16"/>
    <p:sldId id="272" r:id="rId17"/>
    <p:sldId id="271" r:id="rId18"/>
    <p:sldId id="273" r:id="rId19"/>
    <p:sldId id="263" r:id="rId20"/>
    <p:sldId id="26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64"/>
    <p:restoredTop sz="94634"/>
  </p:normalViewPr>
  <p:slideViewPr>
    <p:cSldViewPr snapToGrid="0" snapToObjects="1">
      <p:cViewPr varScale="1">
        <p:scale>
          <a:sx n="107" d="100"/>
          <a:sy n="107" d="100"/>
        </p:scale>
        <p:origin x="176" y="6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5021D7-A8C3-F141-B1E3-52C684090827}" type="datetimeFigureOut">
              <a:rPr lang="en-US" smtClean="0"/>
              <a:t>8/18/19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0BC063-0FC0-F044-BDC2-0ED466B8C4FE}" type="slidenum">
              <a:rPr lang="en-US" smtClean="0"/>
              <a:t>‹#›</a:t>
            </a:fld>
            <a:endParaRPr lang="en-US"/>
          </a:p>
        </p:txBody>
      </p:sp>
    </p:spTree>
    <p:extLst>
      <p:ext uri="{BB962C8B-B14F-4D97-AF65-F5344CB8AC3E}">
        <p14:creationId xmlns:p14="http://schemas.microsoft.com/office/powerpoint/2010/main" val="18737920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1DEABC-D766-4322-8E78-B830FAE35C72}" type="datetime4">
              <a:rPr lang="en-US" smtClean="0"/>
              <a:pPr/>
              <a:t>August 18,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31F9E-604E-4343-9F29-EF72E8231CAD}" type="datetime4">
              <a:rPr lang="en-US" smtClean="0"/>
              <a:pPr/>
              <a:t>August 18,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8E1CE-37F8-4102-8DF9-852A0A51F293}" type="datetime4">
              <a:rPr lang="en-US" smtClean="0"/>
              <a:pPr/>
              <a:t>August 18,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33F43-3E86-47E4-BFBB-2476D384E1C6}" type="datetime4">
              <a:rPr lang="en-US" smtClean="0"/>
              <a:pPr/>
              <a:t>August 18,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51663BA-01FC-4367-B6F3-ABB2645D55F1}" type="datetime4">
              <a:rPr lang="en-US" smtClean="0"/>
              <a:pPr/>
              <a:t>August 18, 2019</a:t>
            </a:fld>
            <a:endParaRPr lang="en-US" dirty="0"/>
          </a:p>
        </p:txBody>
      </p:sp>
      <p:sp>
        <p:nvSpPr>
          <p:cNvPr id="8" name="Slide Number Placeholder 7"/>
          <p:cNvSpPr>
            <a:spLocks noGrp="1"/>
          </p:cNvSpPr>
          <p:nvPr>
            <p:ph type="sldNum" sz="quarter" idx="11"/>
          </p:nvPr>
        </p:nvSpPr>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B19C71-EC74-44AF-B27E-FC7DC3C3A61D}" type="datetime4">
              <a:rPr lang="en-US" smtClean="0"/>
              <a:pPr/>
              <a:t>August 18,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5CDA29-3CBE-48EA-92AE-A996835462BA}" type="datetime4">
              <a:rPr lang="en-US" smtClean="0"/>
              <a:pPr/>
              <a:t>August 18, 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9EC054-3869-4501-B163-1BBFDE8DCE04}" type="datetime4">
              <a:rPr lang="en-US" smtClean="0"/>
              <a:pPr/>
              <a:t>August 18, 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3D831-56C1-49CF-8EF7-8B9A98402BCD}" type="datetime4">
              <a:rPr lang="en-US" smtClean="0"/>
              <a:pPr/>
              <a:t>August 18, 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August 18,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EA923-9BEE-48CE-9F28-5B525F399BAD}" type="datetime4">
              <a:rPr lang="en-US" smtClean="0"/>
              <a:pPr/>
              <a:t>August 18,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August 18, 2019</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F38DF745-7D3F-47F4-83A3-874385CFAA69}" type="slidenum">
              <a:rPr lang="en-US" smtClean="0"/>
              <a:pPr/>
              <a:t>‹#›</a:t>
            </a:fld>
            <a:endParaRPr lang="en-US" dirty="0"/>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croyal@txstat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fdom.jonzmikly.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9546" y="3190672"/>
            <a:ext cx="8322857" cy="2324910"/>
          </a:xfrm>
        </p:spPr>
        <p:txBody>
          <a:bodyPr/>
          <a:lstStyle/>
          <a:p>
            <a:pPr algn="ctr"/>
            <a:r>
              <a:rPr lang="en-US" sz="5200" dirty="0"/>
              <a:t>Fundamentals of Digital &amp; Online Media</a:t>
            </a:r>
          </a:p>
        </p:txBody>
      </p:sp>
      <p:sp>
        <p:nvSpPr>
          <p:cNvPr id="4" name="Subtitle 2"/>
          <p:cNvSpPr txBox="1">
            <a:spLocks/>
          </p:cNvSpPr>
          <p:nvPr/>
        </p:nvSpPr>
        <p:spPr>
          <a:xfrm>
            <a:off x="2582887" y="5719863"/>
            <a:ext cx="3896176" cy="124494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0" kern="1200" cap="all" spc="120" baseline="0">
                <a:solidFill>
                  <a:schemeClr val="tx2"/>
                </a:solidFill>
                <a:latin typeface="+mj-lt"/>
                <a:ea typeface="+mn-ea"/>
                <a:cs typeface="+mn-cs"/>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tx2"/>
              </a:buClr>
              <a:buFont typeface="Arial" pitchFamily="34" charset="0"/>
              <a:buNone/>
              <a:defRPr sz="18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9pPr>
          </a:lstStyle>
          <a:p>
            <a:pPr algn="ctr"/>
            <a:r>
              <a:rPr lang="en-US" sz="1400" dirty="0"/>
              <a:t>Jon </a:t>
            </a:r>
            <a:r>
              <a:rPr lang="en-US" sz="1400" dirty="0" err="1"/>
              <a:t>zmikly</a:t>
            </a:r>
            <a:endParaRPr lang="en-US" sz="1400" dirty="0"/>
          </a:p>
          <a:p>
            <a:pPr algn="ctr"/>
            <a:r>
              <a:rPr lang="en-US" sz="1400" dirty="0">
                <a:hlinkClick r:id="rId2">
                  <a:extLst>
                    <a:ext uri="{A12FA001-AC4F-418D-AE19-62706E023703}">
                      <ahyp:hlinkClr xmlns:ahyp="http://schemas.microsoft.com/office/drawing/2018/hyperlinkcolor" val="tx"/>
                    </a:ext>
                  </a:extLst>
                </a:hlinkClick>
              </a:rPr>
              <a:t>jz18@txstate.edu</a:t>
            </a:r>
            <a:endParaRPr lang="en-US" sz="1400" dirty="0"/>
          </a:p>
          <a:p>
            <a:pPr algn="ctr"/>
            <a:r>
              <a:rPr lang="en-US" sz="1400" dirty="0"/>
              <a:t>@</a:t>
            </a:r>
            <a:r>
              <a:rPr lang="en-US" sz="1400" dirty="0" err="1"/>
              <a:t>jonzmikly</a:t>
            </a:r>
            <a:endParaRPr lang="en-US" sz="1400" dirty="0"/>
          </a:p>
          <a:p>
            <a:pPr algn="ctr"/>
            <a:endParaRPr lang="en-US" dirty="0"/>
          </a:p>
        </p:txBody>
      </p:sp>
      <p:pic>
        <p:nvPicPr>
          <p:cNvPr id="7" name="Picture 6">
            <a:extLst>
              <a:ext uri="{FF2B5EF4-FFF2-40B4-BE49-F238E27FC236}">
                <a16:creationId xmlns:a16="http://schemas.microsoft.com/office/drawing/2014/main" id="{F17EFF01-24D4-F44C-90E3-A62436BBC7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25" y="0"/>
            <a:ext cx="9144000" cy="2658140"/>
          </a:xfrm>
          <a:prstGeom prst="rect">
            <a:avLst/>
          </a:prstGeom>
        </p:spPr>
      </p:pic>
    </p:spTree>
    <p:extLst>
      <p:ext uri="{BB962C8B-B14F-4D97-AF65-F5344CB8AC3E}">
        <p14:creationId xmlns:p14="http://schemas.microsoft.com/office/powerpoint/2010/main" val="234928198"/>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Story</a:t>
            </a:r>
          </a:p>
        </p:txBody>
      </p:sp>
      <p:pic>
        <p:nvPicPr>
          <p:cNvPr id="5" name="Picture 4">
            <a:extLst>
              <a:ext uri="{FF2B5EF4-FFF2-40B4-BE49-F238E27FC236}">
                <a16:creationId xmlns:a16="http://schemas.microsoft.com/office/drawing/2014/main" id="{ACFBDEFC-C9B4-864F-9823-8EEE67CA4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1738955"/>
            <a:ext cx="2832100" cy="2679700"/>
          </a:xfrm>
          <a:prstGeom prst="rect">
            <a:avLst/>
          </a:prstGeom>
        </p:spPr>
      </p:pic>
      <p:pic>
        <p:nvPicPr>
          <p:cNvPr id="7" name="Picture 6">
            <a:extLst>
              <a:ext uri="{FF2B5EF4-FFF2-40B4-BE49-F238E27FC236}">
                <a16:creationId xmlns:a16="http://schemas.microsoft.com/office/drawing/2014/main" id="{E54C02C5-CAAD-A745-8852-D37B1EFA2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043" y="4081247"/>
            <a:ext cx="5461000" cy="1408529"/>
          </a:xfrm>
          <a:prstGeom prst="rect">
            <a:avLst/>
          </a:prstGeom>
        </p:spPr>
      </p:pic>
      <p:pic>
        <p:nvPicPr>
          <p:cNvPr id="9" name="Picture 8">
            <a:extLst>
              <a:ext uri="{FF2B5EF4-FFF2-40B4-BE49-F238E27FC236}">
                <a16:creationId xmlns:a16="http://schemas.microsoft.com/office/drawing/2014/main" id="{2F8055AC-5B7D-0D4D-8247-6C05E13E7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6314" y="2139410"/>
            <a:ext cx="4381500" cy="1727200"/>
          </a:xfrm>
          <a:prstGeom prst="rect">
            <a:avLst/>
          </a:prstGeom>
        </p:spPr>
      </p:pic>
    </p:spTree>
    <p:extLst>
      <p:ext uri="{BB962C8B-B14F-4D97-AF65-F5344CB8AC3E}">
        <p14:creationId xmlns:p14="http://schemas.microsoft.com/office/powerpoint/2010/main" val="160611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Story</a:t>
            </a:r>
          </a:p>
        </p:txBody>
      </p:sp>
      <p:pic>
        <p:nvPicPr>
          <p:cNvPr id="4" name="Picture 3">
            <a:extLst>
              <a:ext uri="{FF2B5EF4-FFF2-40B4-BE49-F238E27FC236}">
                <a16:creationId xmlns:a16="http://schemas.microsoft.com/office/drawing/2014/main" id="{48CAB8C9-1C23-BD4B-893C-C1813218B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17" y="1816924"/>
            <a:ext cx="3295298" cy="4390984"/>
          </a:xfrm>
          <a:prstGeom prst="rect">
            <a:avLst/>
          </a:prstGeom>
        </p:spPr>
      </p:pic>
      <p:pic>
        <p:nvPicPr>
          <p:cNvPr id="8" name="Picture 7">
            <a:extLst>
              <a:ext uri="{FF2B5EF4-FFF2-40B4-BE49-F238E27FC236}">
                <a16:creationId xmlns:a16="http://schemas.microsoft.com/office/drawing/2014/main" id="{E79E95EF-63F7-AD4E-B39D-6E0271D7E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2881" y="4518808"/>
            <a:ext cx="2590800" cy="1689100"/>
          </a:xfrm>
          <a:prstGeom prst="rect">
            <a:avLst/>
          </a:prstGeom>
        </p:spPr>
      </p:pic>
    </p:spTree>
    <p:extLst>
      <p:ext uri="{BB962C8B-B14F-4D97-AF65-F5344CB8AC3E}">
        <p14:creationId xmlns:p14="http://schemas.microsoft.com/office/powerpoint/2010/main" val="3247471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Story</a:t>
            </a:r>
          </a:p>
        </p:txBody>
      </p:sp>
      <p:pic>
        <p:nvPicPr>
          <p:cNvPr id="5" name="Picture 4">
            <a:extLst>
              <a:ext uri="{FF2B5EF4-FFF2-40B4-BE49-F238E27FC236}">
                <a16:creationId xmlns:a16="http://schemas.microsoft.com/office/drawing/2014/main" id="{AFF3C143-4875-B84A-A266-D3A4C1566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49" y="1767278"/>
            <a:ext cx="6939115" cy="4562269"/>
          </a:xfrm>
          <a:prstGeom prst="rect">
            <a:avLst/>
          </a:prstGeom>
          <a:ln>
            <a:solidFill>
              <a:schemeClr val="accent1"/>
            </a:solidFill>
          </a:ln>
        </p:spPr>
      </p:pic>
    </p:spTree>
    <p:extLst>
      <p:ext uri="{BB962C8B-B14F-4D97-AF65-F5344CB8AC3E}">
        <p14:creationId xmlns:p14="http://schemas.microsoft.com/office/powerpoint/2010/main" val="2395331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it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410" y="549154"/>
            <a:ext cx="2540501" cy="2540501"/>
          </a:xfrm>
          <a:prstGeom prst="rect">
            <a:avLst/>
          </a:prstGeom>
        </p:spPr>
      </p:pic>
      <p:sp>
        <p:nvSpPr>
          <p:cNvPr id="2" name="Title 1"/>
          <p:cNvSpPr>
            <a:spLocks noGrp="1"/>
          </p:cNvSpPr>
          <p:nvPr>
            <p:ph type="title"/>
          </p:nvPr>
        </p:nvSpPr>
        <p:spPr/>
        <p:txBody>
          <a:bodyPr/>
          <a:lstStyle/>
          <a:p>
            <a:r>
              <a:rPr lang="en-US" dirty="0"/>
              <a:t>Course topics</a:t>
            </a:r>
          </a:p>
        </p:txBody>
      </p:sp>
      <p:sp>
        <p:nvSpPr>
          <p:cNvPr id="3" name="Content Placeholder 2"/>
          <p:cNvSpPr>
            <a:spLocks noGrp="1"/>
          </p:cNvSpPr>
          <p:nvPr>
            <p:ph idx="1"/>
          </p:nvPr>
        </p:nvSpPr>
        <p:spPr>
          <a:xfrm>
            <a:off x="457200" y="1752600"/>
            <a:ext cx="7620000" cy="5105400"/>
          </a:xfrm>
        </p:spPr>
        <p:txBody>
          <a:bodyPr>
            <a:normAutofit/>
          </a:bodyPr>
          <a:lstStyle/>
          <a:p>
            <a:pPr marL="342900" indent="-342900">
              <a:buFont typeface="Arial"/>
              <a:buChar char="•"/>
            </a:pPr>
            <a:r>
              <a:rPr lang="en-US" dirty="0"/>
              <a:t>History of Internet and Web</a:t>
            </a:r>
          </a:p>
          <a:p>
            <a:pPr marL="342900" indent="-342900">
              <a:buFont typeface="Arial"/>
              <a:buChar char="•"/>
            </a:pPr>
            <a:r>
              <a:rPr lang="en-US" dirty="0"/>
              <a:t>Web Writing / Effective Digital Content</a:t>
            </a:r>
          </a:p>
          <a:p>
            <a:pPr marL="342900" indent="-342900">
              <a:buFont typeface="Arial"/>
              <a:buChar char="•"/>
            </a:pPr>
            <a:r>
              <a:rPr lang="en-US" dirty="0"/>
              <a:t>Basic Web Design - HTML/CSS, Browsers</a:t>
            </a:r>
          </a:p>
          <a:p>
            <a:pPr marL="342900" indent="-342900">
              <a:buFont typeface="Arial"/>
              <a:buChar char="•"/>
            </a:pPr>
            <a:r>
              <a:rPr lang="en-US" dirty="0"/>
              <a:t>Search Engines, SEO</a:t>
            </a:r>
          </a:p>
          <a:p>
            <a:pPr marL="342900" indent="-342900">
              <a:buFont typeface="Arial"/>
              <a:buChar char="•"/>
            </a:pPr>
            <a:r>
              <a:rPr lang="en-US" dirty="0"/>
              <a:t>Social Media and Personal Branding</a:t>
            </a:r>
          </a:p>
          <a:p>
            <a:pPr marL="342900" indent="-342900">
              <a:buFont typeface="Arial"/>
              <a:buChar char="•"/>
            </a:pPr>
            <a:r>
              <a:rPr lang="en-US" dirty="0"/>
              <a:t>Online Business Models</a:t>
            </a:r>
          </a:p>
          <a:p>
            <a:pPr marL="342900" indent="-342900">
              <a:buFont typeface="Arial"/>
              <a:buChar char="•"/>
            </a:pPr>
            <a:r>
              <a:rPr lang="en-US" dirty="0"/>
              <a:t>App Development</a:t>
            </a:r>
          </a:p>
          <a:p>
            <a:pPr marL="342900" indent="-342900">
              <a:buFont typeface="Arial"/>
              <a:buChar char="•"/>
            </a:pPr>
            <a:r>
              <a:rPr lang="en-US" dirty="0"/>
              <a:t>Multimedia / Emerging Media</a:t>
            </a:r>
          </a:p>
          <a:p>
            <a:pPr marL="342900" indent="-342900">
              <a:buFont typeface="Arial"/>
              <a:buChar char="•"/>
            </a:pPr>
            <a:r>
              <a:rPr lang="en-US" dirty="0"/>
              <a:t>Data Storytelling</a:t>
            </a:r>
          </a:p>
          <a:p>
            <a:pPr marL="342900" indent="-342900">
              <a:buFont typeface="Arial"/>
              <a:buChar char="•"/>
            </a:pPr>
            <a:r>
              <a:rPr lang="en-US" dirty="0"/>
              <a:t>Course topics are regularly revisited and updated to keep up with the changing digital landscape; news and current events important aspect of the course.</a:t>
            </a:r>
          </a:p>
        </p:txBody>
      </p:sp>
    </p:spTree>
    <p:extLst>
      <p:ext uri="{BB962C8B-B14F-4D97-AF65-F5344CB8AC3E}">
        <p14:creationId xmlns:p14="http://schemas.microsoft.com/office/powerpoint/2010/main" val="162342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FDOM</a:t>
            </a:r>
          </a:p>
        </p:txBody>
      </p:sp>
      <p:sp>
        <p:nvSpPr>
          <p:cNvPr id="3" name="Content Placeholder 2"/>
          <p:cNvSpPr>
            <a:spLocks noGrp="1"/>
          </p:cNvSpPr>
          <p:nvPr>
            <p:ph idx="1"/>
          </p:nvPr>
        </p:nvSpPr>
        <p:spPr>
          <a:xfrm>
            <a:off x="457199" y="1752600"/>
            <a:ext cx="8164287" cy="5004460"/>
          </a:xfrm>
        </p:spPr>
        <p:txBody>
          <a:bodyPr>
            <a:normAutofit/>
          </a:bodyPr>
          <a:lstStyle/>
          <a:p>
            <a:pPr marL="342900" indent="-342900">
              <a:buFont typeface="Arial"/>
              <a:buChar char="•"/>
            </a:pPr>
            <a:r>
              <a:rPr lang="en-US" dirty="0"/>
              <a:t>Two lecture sections of</a:t>
            </a:r>
            <a:br>
              <a:rPr lang="en-US" dirty="0"/>
            </a:br>
            <a:r>
              <a:rPr lang="en-US" dirty="0"/>
              <a:t>~200 students each week</a:t>
            </a:r>
            <a:br>
              <a:rPr lang="en-US" dirty="0"/>
            </a:br>
            <a:r>
              <a:rPr lang="en-US" dirty="0"/>
              <a:t>(Monday or Wednesday).</a:t>
            </a:r>
          </a:p>
          <a:p>
            <a:pPr marL="342900" indent="-342900">
              <a:buFont typeface="Arial"/>
              <a:buChar char="•"/>
            </a:pPr>
            <a:r>
              <a:rPr lang="en-US" dirty="0"/>
              <a:t>Students will attend an</a:t>
            </a:r>
            <a:br>
              <a:rPr lang="en-US" dirty="0"/>
            </a:br>
            <a:r>
              <a:rPr lang="en-US" dirty="0"/>
              <a:t>in-person lab every Friday to work on assignments and complete Checkpoints. </a:t>
            </a:r>
          </a:p>
          <a:p>
            <a:pPr marL="342900" indent="-342900">
              <a:buFont typeface="Arial"/>
              <a:buChar char="•"/>
            </a:pPr>
            <a:r>
              <a:rPr lang="en-US" dirty="0"/>
              <a:t>Online modules &amp; assessments will be delivered weekly.</a:t>
            </a:r>
          </a:p>
          <a:p>
            <a:pPr marL="342900" indent="-342900">
              <a:buFont typeface="Arial"/>
              <a:buChar char="•"/>
            </a:pPr>
            <a:r>
              <a:rPr lang="en-US" dirty="0"/>
              <a:t>Lecture topics relate to lab and online material.</a:t>
            </a:r>
          </a:p>
          <a:p>
            <a:pPr marL="342900" indent="-342900">
              <a:buFont typeface="Arial"/>
              <a:buChar char="•"/>
            </a:pPr>
            <a:r>
              <a:rPr lang="en-US" dirty="0"/>
              <a:t>Course outline, video tutorials, and other resources will be hosted at </a:t>
            </a:r>
            <a:r>
              <a:rPr lang="en-US" dirty="0">
                <a:hlinkClick r:id="rId2"/>
              </a:rPr>
              <a:t>www.fdom.jonzmikly.com</a:t>
            </a:r>
            <a:r>
              <a:rPr lang="en-US" dirty="0"/>
              <a:t>, as well as TRACS. </a:t>
            </a:r>
          </a:p>
          <a:p>
            <a:pPr marL="342900" indent="-342900">
              <a:buFont typeface="Arial"/>
              <a:buChar char="•"/>
            </a:pPr>
            <a:r>
              <a:rPr lang="en-US" dirty="0"/>
              <a:t>TRACS will also be used for Gradebook, Syllabus, Assignment descriptions and submissions, Online Modules, mass emails, link to class site.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0495" y="379520"/>
            <a:ext cx="3922231" cy="2289595"/>
          </a:xfrm>
          <a:prstGeom prst="rect">
            <a:avLst/>
          </a:prstGeom>
          <a:ln>
            <a:solidFill>
              <a:schemeClr val="accent1"/>
            </a:solidFill>
          </a:ln>
        </p:spPr>
      </p:pic>
    </p:spTree>
    <p:extLst>
      <p:ext uri="{BB962C8B-B14F-4D97-AF65-F5344CB8AC3E}">
        <p14:creationId xmlns:p14="http://schemas.microsoft.com/office/powerpoint/2010/main" val="154369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FDOM</a:t>
            </a:r>
          </a:p>
        </p:txBody>
      </p:sp>
      <p:pic>
        <p:nvPicPr>
          <p:cNvPr id="7" name="Picture 6">
            <a:extLst>
              <a:ext uri="{FF2B5EF4-FFF2-40B4-BE49-F238E27FC236}">
                <a16:creationId xmlns:a16="http://schemas.microsoft.com/office/drawing/2014/main" id="{C488FBE7-5215-964E-8A47-F38773102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110" y="348343"/>
            <a:ext cx="4481541" cy="3026370"/>
          </a:xfrm>
          <a:prstGeom prst="rect">
            <a:avLst/>
          </a:prstGeom>
          <a:ln>
            <a:solidFill>
              <a:schemeClr val="accent4"/>
            </a:solidFill>
          </a:ln>
        </p:spPr>
      </p:pic>
      <p:pic>
        <p:nvPicPr>
          <p:cNvPr id="8" name="Picture 7">
            <a:extLst>
              <a:ext uri="{FF2B5EF4-FFF2-40B4-BE49-F238E27FC236}">
                <a16:creationId xmlns:a16="http://schemas.microsoft.com/office/drawing/2014/main" id="{75A915A5-0D8F-7B44-ACC9-6645357AE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6" y="3556628"/>
            <a:ext cx="2761219" cy="3133983"/>
          </a:xfrm>
          <a:prstGeom prst="rect">
            <a:avLst/>
          </a:prstGeom>
          <a:ln>
            <a:solidFill>
              <a:schemeClr val="accent4"/>
            </a:solidFill>
          </a:ln>
        </p:spPr>
      </p:pic>
      <p:pic>
        <p:nvPicPr>
          <p:cNvPr id="9" name="Picture 8">
            <a:extLst>
              <a:ext uri="{FF2B5EF4-FFF2-40B4-BE49-F238E27FC236}">
                <a16:creationId xmlns:a16="http://schemas.microsoft.com/office/drawing/2014/main" id="{F2F377D8-277F-E342-BEB3-47B9913B5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9118" y="3556628"/>
            <a:ext cx="2785763" cy="3133983"/>
          </a:xfrm>
          <a:prstGeom prst="rect">
            <a:avLst/>
          </a:prstGeom>
          <a:ln>
            <a:solidFill>
              <a:schemeClr val="accent4"/>
            </a:solidFill>
          </a:ln>
        </p:spPr>
      </p:pic>
      <p:pic>
        <p:nvPicPr>
          <p:cNvPr id="10" name="Picture 9">
            <a:extLst>
              <a:ext uri="{FF2B5EF4-FFF2-40B4-BE49-F238E27FC236}">
                <a16:creationId xmlns:a16="http://schemas.microsoft.com/office/drawing/2014/main" id="{0D611EE0-8EB8-2241-84F7-E40C41980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7168" y="3556628"/>
            <a:ext cx="2878732" cy="3151107"/>
          </a:xfrm>
          <a:prstGeom prst="rect">
            <a:avLst/>
          </a:prstGeom>
          <a:ln>
            <a:solidFill>
              <a:schemeClr val="accent4"/>
            </a:solidFill>
          </a:ln>
        </p:spPr>
      </p:pic>
    </p:spTree>
    <p:extLst>
      <p:ext uri="{BB962C8B-B14F-4D97-AF65-F5344CB8AC3E}">
        <p14:creationId xmlns:p14="http://schemas.microsoft.com/office/powerpoint/2010/main" val="153352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810663-5F0D-234C-B7A7-99992E419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748" y="291790"/>
            <a:ext cx="3611446" cy="2921619"/>
          </a:xfrm>
          <a:prstGeom prst="rect">
            <a:avLst/>
          </a:prstGeom>
          <a:ln w="38100">
            <a:solidFill>
              <a:schemeClr val="bg1"/>
            </a:solidFill>
          </a:ln>
        </p:spPr>
      </p:pic>
      <p:sp>
        <p:nvSpPr>
          <p:cNvPr id="2" name="Title 1"/>
          <p:cNvSpPr>
            <a:spLocks noGrp="1"/>
          </p:cNvSpPr>
          <p:nvPr>
            <p:ph type="title"/>
          </p:nvPr>
        </p:nvSpPr>
        <p:spPr/>
        <p:txBody>
          <a:bodyPr/>
          <a:lstStyle/>
          <a:p>
            <a:r>
              <a:rPr lang="en-US" dirty="0"/>
              <a:t>FDOM</a:t>
            </a:r>
          </a:p>
        </p:txBody>
      </p:sp>
      <p:pic>
        <p:nvPicPr>
          <p:cNvPr id="11" name="Picture 10">
            <a:extLst>
              <a:ext uri="{FF2B5EF4-FFF2-40B4-BE49-F238E27FC236}">
                <a16:creationId xmlns:a16="http://schemas.microsoft.com/office/drawing/2014/main" id="{14EE4BF6-5248-294B-9348-9E4A8D47D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57920"/>
            <a:ext cx="4752474" cy="3426462"/>
          </a:xfrm>
          <a:prstGeom prst="rect">
            <a:avLst/>
          </a:prstGeom>
        </p:spPr>
      </p:pic>
      <p:pic>
        <p:nvPicPr>
          <p:cNvPr id="12" name="Picture 11">
            <a:extLst>
              <a:ext uri="{FF2B5EF4-FFF2-40B4-BE49-F238E27FC236}">
                <a16:creationId xmlns:a16="http://schemas.microsoft.com/office/drawing/2014/main" id="{853EE80C-AAD4-434A-956A-FA389F7E1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4169" y="2144486"/>
            <a:ext cx="5137484" cy="3147151"/>
          </a:xfrm>
          <a:prstGeom prst="rect">
            <a:avLst/>
          </a:prstGeom>
        </p:spPr>
      </p:pic>
    </p:spTree>
    <p:extLst>
      <p:ext uri="{BB962C8B-B14F-4D97-AF65-F5344CB8AC3E}">
        <p14:creationId xmlns:p14="http://schemas.microsoft.com/office/powerpoint/2010/main" val="2254897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FDOM</a:t>
            </a:r>
          </a:p>
        </p:txBody>
      </p:sp>
      <p:pic>
        <p:nvPicPr>
          <p:cNvPr id="11" name="Picture 10">
            <a:extLst>
              <a:ext uri="{FF2B5EF4-FFF2-40B4-BE49-F238E27FC236}">
                <a16:creationId xmlns:a16="http://schemas.microsoft.com/office/drawing/2014/main" id="{091235F2-3A12-F643-BF85-949168176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956" y="582139"/>
            <a:ext cx="6039570" cy="4302253"/>
          </a:xfrm>
          <a:prstGeom prst="rect">
            <a:avLst/>
          </a:prstGeom>
          <a:ln>
            <a:solidFill>
              <a:schemeClr val="accent4"/>
            </a:solidFill>
          </a:ln>
        </p:spPr>
      </p:pic>
      <p:pic>
        <p:nvPicPr>
          <p:cNvPr id="12" name="Picture 11">
            <a:extLst>
              <a:ext uri="{FF2B5EF4-FFF2-40B4-BE49-F238E27FC236}">
                <a16:creationId xmlns:a16="http://schemas.microsoft.com/office/drawing/2014/main" id="{9309677C-CCB5-2B46-A7CD-99D6088A3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157" y="3942212"/>
            <a:ext cx="3129059" cy="2637719"/>
          </a:xfrm>
          <a:prstGeom prst="rect">
            <a:avLst/>
          </a:prstGeom>
          <a:ln>
            <a:solidFill>
              <a:schemeClr val="accent4"/>
            </a:solidFill>
          </a:ln>
        </p:spPr>
      </p:pic>
      <p:pic>
        <p:nvPicPr>
          <p:cNvPr id="13" name="Picture 12">
            <a:extLst>
              <a:ext uri="{FF2B5EF4-FFF2-40B4-BE49-F238E27FC236}">
                <a16:creationId xmlns:a16="http://schemas.microsoft.com/office/drawing/2014/main" id="{B38CB85C-7DAC-B941-B4F4-860651519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29" y="4788201"/>
            <a:ext cx="3373319" cy="1791730"/>
          </a:xfrm>
          <a:prstGeom prst="rect">
            <a:avLst/>
          </a:prstGeom>
          <a:ln>
            <a:solidFill>
              <a:schemeClr val="accent4"/>
            </a:solidFill>
          </a:ln>
        </p:spPr>
      </p:pic>
    </p:spTree>
    <p:extLst>
      <p:ext uri="{BB962C8B-B14F-4D97-AF65-F5344CB8AC3E}">
        <p14:creationId xmlns:p14="http://schemas.microsoft.com/office/powerpoint/2010/main" val="384919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449" y="499085"/>
            <a:ext cx="5791200" cy="657419"/>
          </a:xfrm>
        </p:spPr>
        <p:txBody>
          <a:bodyPr/>
          <a:lstStyle/>
          <a:p>
            <a:r>
              <a:rPr lang="en-US" dirty="0"/>
              <a:t>FDOM</a:t>
            </a:r>
          </a:p>
        </p:txBody>
      </p:sp>
      <p:sp>
        <p:nvSpPr>
          <p:cNvPr id="7" name="Content Placeholder 2">
            <a:extLst>
              <a:ext uri="{FF2B5EF4-FFF2-40B4-BE49-F238E27FC236}">
                <a16:creationId xmlns:a16="http://schemas.microsoft.com/office/drawing/2014/main" id="{92A83BCF-EAD2-FA48-BF50-4E0065E952A7}"/>
              </a:ext>
            </a:extLst>
          </p:cNvPr>
          <p:cNvSpPr>
            <a:spLocks noGrp="1"/>
          </p:cNvSpPr>
          <p:nvPr>
            <p:ph idx="1"/>
          </p:nvPr>
        </p:nvSpPr>
        <p:spPr>
          <a:xfrm>
            <a:off x="2125684" y="527890"/>
            <a:ext cx="6257776" cy="1257228"/>
          </a:xfrm>
        </p:spPr>
        <p:txBody>
          <a:bodyPr>
            <a:normAutofit/>
          </a:bodyPr>
          <a:lstStyle/>
          <a:p>
            <a:pPr marL="0" indent="0">
              <a:buNone/>
            </a:pPr>
            <a:r>
              <a:rPr lang="en-US" sz="1200" dirty="0"/>
              <a:t>Below are some examples of student website projects. Topics ranged from music to entertainment to hunting to pet ownership and much, much more. It was always interesting reading about our students’ adventures and thoughts on specific topics.</a:t>
            </a:r>
          </a:p>
        </p:txBody>
      </p:sp>
      <p:pic>
        <p:nvPicPr>
          <p:cNvPr id="8" name="Picture 7">
            <a:extLst>
              <a:ext uri="{FF2B5EF4-FFF2-40B4-BE49-F238E27FC236}">
                <a16:creationId xmlns:a16="http://schemas.microsoft.com/office/drawing/2014/main" id="{9335D027-5566-EC44-A2F3-50A562CFE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083" y="1601679"/>
            <a:ext cx="3781952" cy="2246741"/>
          </a:xfrm>
          <a:prstGeom prst="rect">
            <a:avLst/>
          </a:prstGeom>
          <a:ln>
            <a:solidFill>
              <a:schemeClr val="accent4"/>
            </a:solidFill>
          </a:ln>
        </p:spPr>
      </p:pic>
      <p:pic>
        <p:nvPicPr>
          <p:cNvPr id="9" name="Picture 8">
            <a:extLst>
              <a:ext uri="{FF2B5EF4-FFF2-40B4-BE49-F238E27FC236}">
                <a16:creationId xmlns:a16="http://schemas.microsoft.com/office/drawing/2014/main" id="{B1116EC3-6707-2948-B872-BEA02874C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5995">
            <a:off x="153072" y="2361337"/>
            <a:ext cx="3114675" cy="1962245"/>
          </a:xfrm>
          <a:prstGeom prst="rect">
            <a:avLst/>
          </a:prstGeom>
          <a:ln>
            <a:solidFill>
              <a:schemeClr val="accent4"/>
            </a:solidFill>
          </a:ln>
        </p:spPr>
      </p:pic>
      <p:pic>
        <p:nvPicPr>
          <p:cNvPr id="10" name="Picture 9">
            <a:extLst>
              <a:ext uri="{FF2B5EF4-FFF2-40B4-BE49-F238E27FC236}">
                <a16:creationId xmlns:a16="http://schemas.microsoft.com/office/drawing/2014/main" id="{68708820-A633-064C-9326-4AB045384E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17091">
            <a:off x="5326177" y="4474162"/>
            <a:ext cx="3817822" cy="2410454"/>
          </a:xfrm>
          <a:prstGeom prst="rect">
            <a:avLst/>
          </a:prstGeom>
          <a:ln>
            <a:solidFill>
              <a:schemeClr val="accent4"/>
            </a:solidFill>
          </a:ln>
        </p:spPr>
      </p:pic>
      <p:pic>
        <p:nvPicPr>
          <p:cNvPr id="14" name="Picture 13">
            <a:extLst>
              <a:ext uri="{FF2B5EF4-FFF2-40B4-BE49-F238E27FC236}">
                <a16:creationId xmlns:a16="http://schemas.microsoft.com/office/drawing/2014/main" id="{6F5FA58C-B2A1-AB43-BC48-51B4341B01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4348" y="3848420"/>
            <a:ext cx="3703687" cy="2407210"/>
          </a:xfrm>
          <a:prstGeom prst="rect">
            <a:avLst/>
          </a:prstGeom>
          <a:ln>
            <a:solidFill>
              <a:schemeClr val="accent4"/>
            </a:solidFill>
          </a:ln>
        </p:spPr>
      </p:pic>
      <p:pic>
        <p:nvPicPr>
          <p:cNvPr id="15" name="Picture 14">
            <a:extLst>
              <a:ext uri="{FF2B5EF4-FFF2-40B4-BE49-F238E27FC236}">
                <a16:creationId xmlns:a16="http://schemas.microsoft.com/office/drawing/2014/main" id="{ABE1B425-AE31-CB49-B6F7-718B5031C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26774">
            <a:off x="-200600" y="4556405"/>
            <a:ext cx="3822016" cy="2373051"/>
          </a:xfrm>
          <a:prstGeom prst="rect">
            <a:avLst/>
          </a:prstGeom>
          <a:ln>
            <a:solidFill>
              <a:schemeClr val="accent4"/>
            </a:solidFill>
          </a:ln>
        </p:spPr>
      </p:pic>
      <p:pic>
        <p:nvPicPr>
          <p:cNvPr id="16" name="Picture 15">
            <a:extLst>
              <a:ext uri="{FF2B5EF4-FFF2-40B4-BE49-F238E27FC236}">
                <a16:creationId xmlns:a16="http://schemas.microsoft.com/office/drawing/2014/main" id="{6C1C2E1F-F9DC-0942-86D3-927A3B6FA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63017">
            <a:off x="5850819" y="2400131"/>
            <a:ext cx="3069856" cy="2139398"/>
          </a:xfrm>
          <a:prstGeom prst="rect">
            <a:avLst/>
          </a:prstGeom>
          <a:ln>
            <a:solidFill>
              <a:schemeClr val="accent4"/>
            </a:solidFill>
          </a:ln>
        </p:spPr>
      </p:pic>
    </p:spTree>
    <p:extLst>
      <p:ext uri="{BB962C8B-B14F-4D97-AF65-F5344CB8AC3E}">
        <p14:creationId xmlns:p14="http://schemas.microsoft.com/office/powerpoint/2010/main" val="3927287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11900" cy="1371600"/>
          </a:xfrm>
        </p:spPr>
        <p:txBody>
          <a:bodyPr/>
          <a:lstStyle/>
          <a:p>
            <a:r>
              <a:rPr lang="en-US" dirty="0"/>
              <a:t>Past Student feedback</a:t>
            </a:r>
          </a:p>
        </p:txBody>
      </p:sp>
      <p:pic>
        <p:nvPicPr>
          <p:cNvPr id="5" name="Picture 4" descr="Screen Shot 2014-08-11 at 2.22.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940" y="1995343"/>
            <a:ext cx="8128407" cy="1518325"/>
          </a:xfrm>
          <a:prstGeom prst="rect">
            <a:avLst/>
          </a:prstGeom>
        </p:spPr>
      </p:pic>
      <p:pic>
        <p:nvPicPr>
          <p:cNvPr id="9" name="Picture 8" descr="Screen Shot 2014-08-12 at 11.06.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40" y="3448198"/>
            <a:ext cx="8035190" cy="706728"/>
          </a:xfrm>
          <a:prstGeom prst="rect">
            <a:avLst/>
          </a:prstGeom>
        </p:spPr>
      </p:pic>
      <p:pic>
        <p:nvPicPr>
          <p:cNvPr id="3" name="Picture 2" descr="lik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768" y="652123"/>
            <a:ext cx="1179002" cy="1010012"/>
          </a:xfrm>
          <a:prstGeom prst="rect">
            <a:avLst/>
          </a:prstGeom>
        </p:spPr>
      </p:pic>
      <p:pic>
        <p:nvPicPr>
          <p:cNvPr id="4" name="Picture 3" descr="Screen Shot 2015-08-15 at 10.50.1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939" y="4346278"/>
            <a:ext cx="8128407" cy="927041"/>
          </a:xfrm>
          <a:prstGeom prst="rect">
            <a:avLst/>
          </a:prstGeom>
        </p:spPr>
      </p:pic>
      <p:pic>
        <p:nvPicPr>
          <p:cNvPr id="7" name="Picture 6" descr="Screen Shot 2015-08-15 at 10.48.0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938" y="5471971"/>
            <a:ext cx="8206831" cy="905861"/>
          </a:xfrm>
          <a:prstGeom prst="rect">
            <a:avLst/>
          </a:prstGeom>
        </p:spPr>
      </p:pic>
    </p:spTree>
    <p:extLst>
      <p:ext uri="{BB962C8B-B14F-4D97-AF65-F5344CB8AC3E}">
        <p14:creationId xmlns:p14="http://schemas.microsoft.com/office/powerpoint/2010/main" val="91026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567" y="539228"/>
            <a:ext cx="5791200" cy="685800"/>
          </a:xfrm>
        </p:spPr>
        <p:txBody>
          <a:bodyPr/>
          <a:lstStyle/>
          <a:p>
            <a:pPr algn="ctr"/>
            <a:r>
              <a:rPr lang="en-US" dirty="0"/>
              <a:t>Course origin</a:t>
            </a:r>
          </a:p>
        </p:txBody>
      </p:sp>
      <p:sp>
        <p:nvSpPr>
          <p:cNvPr id="3" name="Content Placeholder 2"/>
          <p:cNvSpPr>
            <a:spLocks noGrp="1"/>
          </p:cNvSpPr>
          <p:nvPr>
            <p:ph idx="1"/>
          </p:nvPr>
        </p:nvSpPr>
        <p:spPr>
          <a:xfrm>
            <a:off x="762000" y="4294717"/>
            <a:ext cx="7315200" cy="2263094"/>
          </a:xfrm>
        </p:spPr>
        <p:txBody>
          <a:bodyPr>
            <a:normAutofit fontScale="92500"/>
          </a:bodyPr>
          <a:lstStyle/>
          <a:p>
            <a:pPr marL="342900" indent="-342900">
              <a:buFont typeface="Arial"/>
              <a:buChar char="•"/>
            </a:pPr>
            <a:r>
              <a:rPr lang="en-US" dirty="0"/>
              <a:t>First taught as Social Media at Work, Spring 2010</a:t>
            </a:r>
          </a:p>
          <a:p>
            <a:pPr marL="342900" indent="-342900">
              <a:buFont typeface="Arial"/>
              <a:buChar char="•"/>
            </a:pPr>
            <a:r>
              <a:rPr lang="en-US" dirty="0"/>
              <a:t>Elective, converted to required course in 2011</a:t>
            </a:r>
          </a:p>
          <a:p>
            <a:pPr marL="342900" indent="-342900">
              <a:buFont typeface="Arial"/>
              <a:buChar char="•"/>
            </a:pPr>
            <a:r>
              <a:rPr lang="en-US" dirty="0"/>
              <a:t>Taught as large lecture, sometimes taught as smaller sections in summer, online, Round Rock, etc.</a:t>
            </a:r>
          </a:p>
          <a:p>
            <a:pPr marL="342900" indent="-342900">
              <a:buFont typeface="Arial"/>
              <a:buChar char="•"/>
            </a:pPr>
            <a:r>
              <a:rPr lang="en-US" dirty="0"/>
              <a:t>Since 2014, added labs to provide personalized instruction and support to students in FDOM (every other Friday).</a:t>
            </a:r>
          </a:p>
        </p:txBody>
      </p:sp>
      <p:pic>
        <p:nvPicPr>
          <p:cNvPr id="5" name="Picture 4" descr="social.jpg"/>
          <p:cNvPicPr>
            <a:picLocks noChangeAspect="1"/>
          </p:cNvPicPr>
          <p:nvPr/>
        </p:nvPicPr>
        <p:blipFill rotWithShape="1">
          <a:blip r:embed="rId2">
            <a:extLst>
              <a:ext uri="{28A0092B-C50C-407E-A947-70E740481C1C}">
                <a14:useLocalDpi xmlns:a14="http://schemas.microsoft.com/office/drawing/2010/main" val="0"/>
              </a:ext>
            </a:extLst>
          </a:blip>
          <a:srcRect l="7519" t="10077" r="12481" b="58673"/>
          <a:stretch/>
        </p:blipFill>
        <p:spPr>
          <a:xfrm>
            <a:off x="690664" y="1630082"/>
            <a:ext cx="7386536" cy="2308293"/>
          </a:xfrm>
          <a:prstGeom prst="rect">
            <a:avLst/>
          </a:prstGeom>
          <a:ln w="25400">
            <a:solidFill>
              <a:schemeClr val="accent3"/>
            </a:solidFill>
          </a:ln>
        </p:spPr>
      </p:pic>
    </p:spTree>
    <p:extLst>
      <p:ext uri="{BB962C8B-B14F-4D97-AF65-F5344CB8AC3E}">
        <p14:creationId xmlns:p14="http://schemas.microsoft.com/office/powerpoint/2010/main" val="1824227632"/>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934087"/>
          </a:xfrm>
        </p:spPr>
        <p:txBody>
          <a:bodyPr/>
          <a:lstStyle/>
          <a:p>
            <a:r>
              <a:rPr lang="en-US" dirty="0"/>
              <a:t>Teaching </a:t>
            </a:r>
            <a:r>
              <a:rPr lang="en-US" dirty="0" err="1"/>
              <a:t>Fdom</a:t>
            </a:r>
            <a:endParaRPr lang="en-US" dirty="0"/>
          </a:p>
        </p:txBody>
      </p:sp>
      <p:sp>
        <p:nvSpPr>
          <p:cNvPr id="5" name="Content Placeholder 2"/>
          <p:cNvSpPr>
            <a:spLocks noGrp="1"/>
          </p:cNvSpPr>
          <p:nvPr>
            <p:ph idx="1"/>
          </p:nvPr>
        </p:nvSpPr>
        <p:spPr>
          <a:xfrm>
            <a:off x="457199" y="3247321"/>
            <a:ext cx="8176161" cy="3391354"/>
          </a:xfrm>
        </p:spPr>
        <p:txBody>
          <a:bodyPr>
            <a:normAutofit fontScale="92500" lnSpcReduction="20000"/>
          </a:bodyPr>
          <a:lstStyle/>
          <a:p>
            <a:pPr marL="342900" indent="-342900">
              <a:buFont typeface="Arial"/>
              <a:buChar char="•"/>
            </a:pPr>
            <a:r>
              <a:rPr lang="en-US" dirty="0"/>
              <a:t>Students often fail to see how social media can be used beyond communicating with their social spheres.</a:t>
            </a:r>
          </a:p>
          <a:p>
            <a:pPr marL="342900" indent="-342900">
              <a:buFont typeface="Arial"/>
              <a:buChar char="•"/>
            </a:pPr>
            <a:r>
              <a:rPr lang="en-US" dirty="0"/>
              <a:t>We will be using social media in and outside the classroom.</a:t>
            </a:r>
          </a:p>
          <a:p>
            <a:pPr marL="800100" lvl="1" indent="-342900">
              <a:buFont typeface="Arial"/>
              <a:buChar char="•"/>
            </a:pPr>
            <a:r>
              <a:rPr lang="en-US" dirty="0"/>
              <a:t>Twitter / Facebook to answer questions, post news articles, ask questions, remind them of deadlines and reinforce material, post notes, etc. I will be using Instagram for announcements, reminders</a:t>
            </a:r>
          </a:p>
          <a:p>
            <a:pPr marL="800100" lvl="1" indent="-342900">
              <a:buFont typeface="Arial"/>
              <a:buChar char="•"/>
            </a:pPr>
            <a:r>
              <a:rPr lang="en-US" dirty="0"/>
              <a:t>Convenient and less intimidating than asking a question in a large lecture hall, helps build community</a:t>
            </a:r>
          </a:p>
          <a:p>
            <a:pPr marL="800100" lvl="1" indent="-342900">
              <a:buFont typeface="Arial"/>
              <a:buChar char="•"/>
            </a:pPr>
            <a:r>
              <a:rPr lang="en-US" dirty="0"/>
              <a:t>Students helping students</a:t>
            </a:r>
            <a:br>
              <a:rPr lang="en-US" dirty="0"/>
            </a:br>
            <a:endParaRPr lang="en-US" dirty="0"/>
          </a:p>
          <a:p>
            <a:pPr marL="342900" indent="-342900">
              <a:buFont typeface="Arial"/>
              <a:buChar char="•"/>
            </a:pPr>
            <a:r>
              <a:rPr lang="en-US" dirty="0"/>
              <a:t>Build your profiles now if you haven’t already!</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4690" b="11747"/>
          <a:stretch/>
        </p:blipFill>
        <p:spPr>
          <a:xfrm>
            <a:off x="589196" y="1270122"/>
            <a:ext cx="7857098" cy="1828800"/>
          </a:xfrm>
          <a:prstGeom prst="rect">
            <a:avLst/>
          </a:prstGeom>
        </p:spPr>
      </p:pic>
    </p:spTree>
    <p:extLst>
      <p:ext uri="{BB962C8B-B14F-4D97-AF65-F5344CB8AC3E}">
        <p14:creationId xmlns:p14="http://schemas.microsoft.com/office/powerpoint/2010/main" val="302513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567" y="539228"/>
            <a:ext cx="5791200" cy="685800"/>
          </a:xfrm>
        </p:spPr>
        <p:txBody>
          <a:bodyPr/>
          <a:lstStyle/>
          <a:p>
            <a:pPr algn="ctr"/>
            <a:r>
              <a:rPr lang="en-US" dirty="0"/>
              <a:t>Course origin</a:t>
            </a:r>
          </a:p>
        </p:txBody>
      </p:sp>
      <p:sp>
        <p:nvSpPr>
          <p:cNvPr id="3" name="Content Placeholder 2"/>
          <p:cNvSpPr>
            <a:spLocks noGrp="1"/>
          </p:cNvSpPr>
          <p:nvPr>
            <p:ph idx="1"/>
          </p:nvPr>
        </p:nvSpPr>
        <p:spPr>
          <a:xfrm>
            <a:off x="729567" y="1737326"/>
            <a:ext cx="7315200" cy="2263094"/>
          </a:xfrm>
        </p:spPr>
        <p:txBody>
          <a:bodyPr>
            <a:normAutofit/>
          </a:bodyPr>
          <a:lstStyle/>
          <a:p>
            <a:pPr marL="342900" indent="-342900">
              <a:buFont typeface="Arial"/>
              <a:buChar char="•"/>
            </a:pPr>
            <a:r>
              <a:rPr lang="en-US" dirty="0"/>
              <a:t>Jon </a:t>
            </a:r>
            <a:r>
              <a:rPr lang="en-US" dirty="0" err="1"/>
              <a:t>Zmikly</a:t>
            </a:r>
            <a:r>
              <a:rPr lang="en-US" dirty="0"/>
              <a:t> taught large section from 2014-2016</a:t>
            </a:r>
          </a:p>
          <a:p>
            <a:pPr marL="342900" indent="-342900">
              <a:buFont typeface="Arial"/>
              <a:buChar char="•"/>
            </a:pPr>
            <a:r>
              <a:rPr lang="en-US" dirty="0"/>
              <a:t>Dale Blasingame taught large section from 2016-2019</a:t>
            </a:r>
          </a:p>
          <a:p>
            <a:pPr marL="800100" lvl="1" indent="-342900">
              <a:buFont typeface="Arial"/>
              <a:buChar char="•"/>
            </a:pPr>
            <a:r>
              <a:rPr lang="en-US" dirty="0"/>
              <a:t>Honed labs / checkpoints, added new features, updated attendance policy, new modules / topics (Trust on the Web, Drones), trivia game, etc.</a:t>
            </a:r>
          </a:p>
        </p:txBody>
      </p:sp>
      <p:pic>
        <p:nvPicPr>
          <p:cNvPr id="7" name="Picture 6">
            <a:extLst>
              <a:ext uri="{FF2B5EF4-FFF2-40B4-BE49-F238E27FC236}">
                <a16:creationId xmlns:a16="http://schemas.microsoft.com/office/drawing/2014/main" id="{D459C57C-F105-B646-AAFE-00991D065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567" y="3792407"/>
            <a:ext cx="7172321" cy="2755579"/>
          </a:xfrm>
          <a:prstGeom prst="rect">
            <a:avLst/>
          </a:prstGeom>
        </p:spPr>
      </p:pic>
    </p:spTree>
    <p:extLst>
      <p:ext uri="{BB962C8B-B14F-4D97-AF65-F5344CB8AC3E}">
        <p14:creationId xmlns:p14="http://schemas.microsoft.com/office/powerpoint/2010/main" val="82419934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476" y="152718"/>
            <a:ext cx="5516940" cy="1371600"/>
          </a:xfrm>
        </p:spPr>
        <p:txBody>
          <a:bodyPr/>
          <a:lstStyle/>
          <a:p>
            <a:r>
              <a:rPr lang="en-US" dirty="0"/>
              <a:t>Course rationale</a:t>
            </a:r>
          </a:p>
        </p:txBody>
      </p:sp>
      <p:sp>
        <p:nvSpPr>
          <p:cNvPr id="3" name="Content Placeholder 2"/>
          <p:cNvSpPr>
            <a:spLocks noGrp="1"/>
          </p:cNvSpPr>
          <p:nvPr>
            <p:ph idx="1"/>
          </p:nvPr>
        </p:nvSpPr>
        <p:spPr>
          <a:xfrm>
            <a:off x="628476" y="1767594"/>
            <a:ext cx="4530265" cy="1860824"/>
          </a:xfrm>
        </p:spPr>
        <p:txBody>
          <a:bodyPr>
            <a:normAutofit/>
          </a:bodyPr>
          <a:lstStyle/>
          <a:p>
            <a:pPr marL="342900" indent="-342900">
              <a:buFont typeface="Arial"/>
              <a:buChar char="•"/>
            </a:pPr>
            <a:r>
              <a:rPr lang="en-US" dirty="0"/>
              <a:t>Found that in many cases, students were having trouble gaining employment if they had not taken certain digitally focused electives</a:t>
            </a:r>
          </a:p>
        </p:txBody>
      </p:sp>
      <p:pic>
        <p:nvPicPr>
          <p:cNvPr id="4" name="Picture 3" descr="blog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698" y="1767593"/>
            <a:ext cx="2914735" cy="2035289"/>
          </a:xfrm>
          <a:prstGeom prst="rect">
            <a:avLst/>
          </a:prstGeom>
        </p:spPr>
      </p:pic>
      <p:sp>
        <p:nvSpPr>
          <p:cNvPr id="5" name="Rectangle 4"/>
          <p:cNvSpPr/>
          <p:nvPr/>
        </p:nvSpPr>
        <p:spPr>
          <a:xfrm>
            <a:off x="706296" y="3628418"/>
            <a:ext cx="3717428" cy="2554545"/>
          </a:xfrm>
          <a:prstGeom prst="rect">
            <a:avLst/>
          </a:prstGeom>
        </p:spPr>
        <p:txBody>
          <a:bodyPr wrap="square">
            <a:spAutoFit/>
          </a:bodyPr>
          <a:lstStyle/>
          <a:p>
            <a:pPr marL="342900" indent="-342900">
              <a:buFont typeface="Arial"/>
              <a:buChar char="•"/>
            </a:pPr>
            <a:r>
              <a:rPr lang="en-US" sz="2000" b="1" dirty="0"/>
              <a:t>Wanted to bring concepts from graduate Digital Issues course to undergraduates</a:t>
            </a:r>
          </a:p>
          <a:p>
            <a:pPr marL="342900" indent="-342900">
              <a:buFont typeface="Arial"/>
              <a:buChar char="•"/>
            </a:pPr>
            <a:r>
              <a:rPr lang="en-US" sz="2000" b="1" dirty="0"/>
              <a:t>Wanted students to have digital foundation to bring to other classes across their majors.</a:t>
            </a:r>
          </a:p>
        </p:txBody>
      </p:sp>
      <p:pic>
        <p:nvPicPr>
          <p:cNvPr id="6" name="Picture 5">
            <a:extLst>
              <a:ext uri="{FF2B5EF4-FFF2-40B4-BE49-F238E27FC236}">
                <a16:creationId xmlns:a16="http://schemas.microsoft.com/office/drawing/2014/main" id="{E12179F8-0314-C842-B301-68DEDF123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1248305">
            <a:off x="4904105" y="3737732"/>
            <a:ext cx="3579795" cy="2684847"/>
          </a:xfrm>
          <a:prstGeom prst="rect">
            <a:avLst/>
          </a:prstGeom>
          <a:ln w="25400">
            <a:solidFill>
              <a:schemeClr val="bg1"/>
            </a:solidFill>
          </a:ln>
        </p:spPr>
      </p:pic>
    </p:spTree>
    <p:extLst>
      <p:ext uri="{BB962C8B-B14F-4D97-AF65-F5344CB8AC3E}">
        <p14:creationId xmlns:p14="http://schemas.microsoft.com/office/powerpoint/2010/main" val="4003874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476" y="152718"/>
            <a:ext cx="5516940" cy="1371600"/>
          </a:xfrm>
        </p:spPr>
        <p:txBody>
          <a:bodyPr/>
          <a:lstStyle/>
          <a:p>
            <a:r>
              <a:rPr lang="en-US" dirty="0"/>
              <a:t>Course rationale</a:t>
            </a:r>
          </a:p>
        </p:txBody>
      </p:sp>
      <p:pic>
        <p:nvPicPr>
          <p:cNvPr id="9" name="Picture 8">
            <a:extLst>
              <a:ext uri="{FF2B5EF4-FFF2-40B4-BE49-F238E27FC236}">
                <a16:creationId xmlns:a16="http://schemas.microsoft.com/office/drawing/2014/main" id="{ACDD506D-4D27-724F-AA91-A6FA31A6B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76" y="1989612"/>
            <a:ext cx="4511139" cy="4511139"/>
          </a:xfrm>
          <a:prstGeom prst="rect">
            <a:avLst/>
          </a:prstGeom>
          <a:ln>
            <a:solidFill>
              <a:schemeClr val="tx2"/>
            </a:solidFill>
          </a:ln>
        </p:spPr>
      </p:pic>
    </p:spTree>
    <p:extLst>
      <p:ext uri="{BB962C8B-B14F-4D97-AF65-F5344CB8AC3E}">
        <p14:creationId xmlns:p14="http://schemas.microsoft.com/office/powerpoint/2010/main" val="214544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010" y="360384"/>
            <a:ext cx="5582406" cy="1163933"/>
          </a:xfrm>
        </p:spPr>
        <p:txBody>
          <a:bodyPr/>
          <a:lstStyle/>
          <a:p>
            <a:r>
              <a:rPr lang="en-US" dirty="0"/>
              <a:t>Course rationale</a:t>
            </a:r>
          </a:p>
        </p:txBody>
      </p:sp>
      <p:sp>
        <p:nvSpPr>
          <p:cNvPr id="3" name="Content Placeholder 2"/>
          <p:cNvSpPr>
            <a:spLocks noGrp="1"/>
          </p:cNvSpPr>
          <p:nvPr>
            <p:ph idx="1"/>
          </p:nvPr>
        </p:nvSpPr>
        <p:spPr>
          <a:xfrm>
            <a:off x="563010" y="1988671"/>
            <a:ext cx="4373146" cy="2266890"/>
          </a:xfrm>
        </p:spPr>
        <p:txBody>
          <a:bodyPr>
            <a:normAutofit/>
          </a:bodyPr>
          <a:lstStyle/>
          <a:p>
            <a:pPr marL="342900" indent="-342900">
              <a:buFont typeface="Arial"/>
              <a:buChar char="•"/>
            </a:pPr>
            <a:r>
              <a:rPr lang="en-US" dirty="0"/>
              <a:t>Allow students to develop a digital footprint and explore personal brand</a:t>
            </a:r>
          </a:p>
          <a:p>
            <a:pPr marL="342900" indent="-342900">
              <a:buFont typeface="Arial"/>
              <a:buChar char="•"/>
            </a:pPr>
            <a:r>
              <a:rPr lang="en-US" dirty="0"/>
              <a:t>Highlight the opportunities and pitfalls of an online social presence</a:t>
            </a:r>
          </a:p>
        </p:txBody>
      </p:sp>
      <p:sp>
        <p:nvSpPr>
          <p:cNvPr id="5" name="Rectangle 4"/>
          <p:cNvSpPr/>
          <p:nvPr/>
        </p:nvSpPr>
        <p:spPr>
          <a:xfrm>
            <a:off x="536824" y="4130407"/>
            <a:ext cx="7358408" cy="2554545"/>
          </a:xfrm>
          <a:prstGeom prst="rect">
            <a:avLst/>
          </a:prstGeom>
        </p:spPr>
        <p:txBody>
          <a:bodyPr wrap="square">
            <a:spAutoFit/>
          </a:bodyPr>
          <a:lstStyle/>
          <a:p>
            <a:pPr marL="342900" indent="-342900">
              <a:buFont typeface="Arial"/>
              <a:buChar char="•"/>
            </a:pPr>
            <a:r>
              <a:rPr lang="en-US" sz="2000" b="1" dirty="0"/>
              <a:t>Other digital courses in undergraduate curriculum Web Design, Multimedia Journalism, Visual Communication, Digital Storytelling, Coding and Data for Communicators, Advanced Social Media, Digital Media Ethics, Digital Media Tools and Skills, a Coding Workshop course, Drones and Sensors, VR/AR, 360 Video, Mobile Development, and Analytics, Digital Entrepreneurship, Chatbots.</a:t>
            </a:r>
          </a:p>
        </p:txBody>
      </p:sp>
      <p:pic>
        <p:nvPicPr>
          <p:cNvPr id="6" name="Picture 5">
            <a:extLst>
              <a:ext uri="{FF2B5EF4-FFF2-40B4-BE49-F238E27FC236}">
                <a16:creationId xmlns:a16="http://schemas.microsoft.com/office/drawing/2014/main" id="{18C9EB6F-7645-C945-BD16-A62A08DF72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5266509" y="1630224"/>
            <a:ext cx="3192366" cy="2394275"/>
          </a:xfrm>
          <a:prstGeom prst="rect">
            <a:avLst/>
          </a:prstGeom>
          <a:ln w="25400">
            <a:solidFill>
              <a:schemeClr val="bg1"/>
            </a:solidFill>
          </a:ln>
        </p:spPr>
      </p:pic>
    </p:spTree>
    <p:extLst>
      <p:ext uri="{BB962C8B-B14F-4D97-AF65-F5344CB8AC3E}">
        <p14:creationId xmlns:p14="http://schemas.microsoft.com/office/powerpoint/2010/main" val="4000245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Stories</a:t>
            </a:r>
          </a:p>
        </p:txBody>
      </p:sp>
      <p:pic>
        <p:nvPicPr>
          <p:cNvPr id="5" name="Picture 4">
            <a:extLst>
              <a:ext uri="{FF2B5EF4-FFF2-40B4-BE49-F238E27FC236}">
                <a16:creationId xmlns:a16="http://schemas.microsoft.com/office/drawing/2014/main" id="{D997BE99-BABB-3B48-85E9-A8E3A4856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08" y="1857713"/>
            <a:ext cx="3784600" cy="3784600"/>
          </a:xfrm>
          <a:prstGeom prst="rect">
            <a:avLst/>
          </a:prstGeom>
        </p:spPr>
      </p:pic>
      <p:pic>
        <p:nvPicPr>
          <p:cNvPr id="7" name="Picture 6">
            <a:extLst>
              <a:ext uri="{FF2B5EF4-FFF2-40B4-BE49-F238E27FC236}">
                <a16:creationId xmlns:a16="http://schemas.microsoft.com/office/drawing/2014/main" id="{3A263B3F-46DF-A444-A44D-D21CF3F4C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575" y="1948505"/>
            <a:ext cx="4102100" cy="1816100"/>
          </a:xfrm>
          <a:prstGeom prst="rect">
            <a:avLst/>
          </a:prstGeom>
        </p:spPr>
      </p:pic>
      <p:pic>
        <p:nvPicPr>
          <p:cNvPr id="11" name="Picture 10">
            <a:extLst>
              <a:ext uri="{FF2B5EF4-FFF2-40B4-BE49-F238E27FC236}">
                <a16:creationId xmlns:a16="http://schemas.microsoft.com/office/drawing/2014/main" id="{451820DE-F426-224C-8C37-73C18DBCB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0790" y="4346667"/>
            <a:ext cx="4503907" cy="2146394"/>
          </a:xfrm>
          <a:prstGeom prst="rect">
            <a:avLst/>
          </a:prstGeom>
          <a:ln>
            <a:solidFill>
              <a:schemeClr val="accent1"/>
            </a:solidFill>
          </a:ln>
        </p:spPr>
      </p:pic>
    </p:spTree>
    <p:extLst>
      <p:ext uri="{BB962C8B-B14F-4D97-AF65-F5344CB8AC3E}">
        <p14:creationId xmlns:p14="http://schemas.microsoft.com/office/powerpoint/2010/main" val="768301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Success Stories</a:t>
            </a:r>
            <a:endParaRPr lang="en-US" dirty="0"/>
          </a:p>
        </p:txBody>
      </p:sp>
      <p:pic>
        <p:nvPicPr>
          <p:cNvPr id="5" name="Picture 4">
            <a:extLst>
              <a:ext uri="{FF2B5EF4-FFF2-40B4-BE49-F238E27FC236}">
                <a16:creationId xmlns:a16="http://schemas.microsoft.com/office/drawing/2014/main" id="{9A0A4FF1-91CD-F647-ABF9-677C76E80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31253"/>
            <a:ext cx="7518400" cy="4699000"/>
          </a:xfrm>
          <a:prstGeom prst="rect">
            <a:avLst/>
          </a:prstGeom>
          <a:ln>
            <a:solidFill>
              <a:schemeClr val="accent1"/>
            </a:solidFill>
          </a:ln>
        </p:spPr>
      </p:pic>
    </p:spTree>
    <p:extLst>
      <p:ext uri="{BB962C8B-B14F-4D97-AF65-F5344CB8AC3E}">
        <p14:creationId xmlns:p14="http://schemas.microsoft.com/office/powerpoint/2010/main" val="2356550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Story</a:t>
            </a:r>
          </a:p>
        </p:txBody>
      </p:sp>
      <p:pic>
        <p:nvPicPr>
          <p:cNvPr id="5" name="Picture 4">
            <a:extLst>
              <a:ext uri="{FF2B5EF4-FFF2-40B4-BE49-F238E27FC236}">
                <a16:creationId xmlns:a16="http://schemas.microsoft.com/office/drawing/2014/main" id="{C74259EF-4F14-CD4D-8E0B-D2CCE07A7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864" y="1743460"/>
            <a:ext cx="6215974" cy="4834646"/>
          </a:xfrm>
          <a:prstGeom prst="rect">
            <a:avLst/>
          </a:prstGeom>
          <a:ln>
            <a:solidFill>
              <a:schemeClr val="accent1"/>
            </a:solidFill>
          </a:ln>
        </p:spPr>
      </p:pic>
    </p:spTree>
    <p:extLst>
      <p:ext uri="{BB962C8B-B14F-4D97-AF65-F5344CB8AC3E}">
        <p14:creationId xmlns:p14="http://schemas.microsoft.com/office/powerpoint/2010/main" val="5736398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1466</TotalTime>
  <Words>482</Words>
  <Application>Microsoft Macintosh PowerPoint</Application>
  <PresentationFormat>On-screen Show (4:3)</PresentationFormat>
  <Paragraphs>59</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Black</vt:lpstr>
      <vt:lpstr>Calibri</vt:lpstr>
      <vt:lpstr>Essential</vt:lpstr>
      <vt:lpstr>Fundamentals of Digital &amp; Online Media</vt:lpstr>
      <vt:lpstr>Course origin</vt:lpstr>
      <vt:lpstr>Course origin</vt:lpstr>
      <vt:lpstr>Course rationale</vt:lpstr>
      <vt:lpstr>Course rationale</vt:lpstr>
      <vt:lpstr>Course rationale</vt:lpstr>
      <vt:lpstr>Success Stories</vt:lpstr>
      <vt:lpstr>Success Stories</vt:lpstr>
      <vt:lpstr>Success Story</vt:lpstr>
      <vt:lpstr>Success Story</vt:lpstr>
      <vt:lpstr>Success Story</vt:lpstr>
      <vt:lpstr>Success Story</vt:lpstr>
      <vt:lpstr>Course topics</vt:lpstr>
      <vt:lpstr>FDOM</vt:lpstr>
      <vt:lpstr>FDOM</vt:lpstr>
      <vt:lpstr>FDOM</vt:lpstr>
      <vt:lpstr>FDOM</vt:lpstr>
      <vt:lpstr>FDOM</vt:lpstr>
      <vt:lpstr>Past Student feedback</vt:lpstr>
      <vt:lpstr>Teaching Fdom</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and collections websites</dc:title>
  <dc:creator>Cindy Royal</dc:creator>
  <cp:lastModifiedBy>Microsoft Office User</cp:lastModifiedBy>
  <cp:revision>37</cp:revision>
  <dcterms:created xsi:type="dcterms:W3CDTF">2014-07-22T13:44:15Z</dcterms:created>
  <dcterms:modified xsi:type="dcterms:W3CDTF">2019-08-19T04:17:25Z</dcterms:modified>
</cp:coreProperties>
</file>